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66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7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E994F-AF15-4680-9C55-0BF50989D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95867-C807-499A-A13E-476B751B6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91B933-15C8-4B70-85FC-47B51015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CBC906-969A-44F3-A025-177EECD4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2F3AF-DEAC-458A-A439-6F984FB9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5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A590F-0261-44B3-8F93-DF5D9FBA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A6800F-5D6F-4C49-B2EC-BD5CD6AB3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5FB6AE-5B44-4067-8F61-4342A5B8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EB7C4-BD77-464A-860C-4BB54D0B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10ED7-84A7-4F30-B8F6-DE63369C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5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F9F35B-2843-476E-A7FA-9333FF900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562714-8E0E-4B81-99D5-63F08681E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C388E-60E5-4F59-906A-2CBC7D7E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074CC-57F1-4271-8CC4-E238C087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59BDD-D77F-4C6A-B464-F1621EFA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3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2AA07-4916-477C-8433-67BA666F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3682A-6569-4EE1-8B4A-62C34C9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8A11F-14FF-4C59-B464-D42116EE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F23E5-C26B-40D8-9139-4B492794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58FFA-E978-4296-9EAE-F07B9BB7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39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AF337-B2DB-4104-ADF4-A487C5E7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AB362-F832-4D07-931A-34AF1488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3185E-424F-4DDF-861A-838140C5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178EA-8A18-40A5-AEFD-557496B7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639F0B-5B72-46FB-8C90-5A0B48D6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4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84528-92B6-4329-8804-A00BD7C2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3F854-A6C8-45A1-8994-52AEA34CC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FF77CA-00A6-4284-967A-13483C5B1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C1A289-5F07-4BFB-A668-3195664C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49258A-FC06-4AC1-A31F-2F2FE9D4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FFFDFF-0087-4833-9005-1A05B850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4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FFE96-879C-48C9-B8E6-2C7E4B2B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3BE3B8-1C86-4430-9BCF-14731596C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E82C1C-9AA0-44DA-AE70-3A77D50CD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30F7C2-8D5C-4707-98DF-71F2A2741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72D55B-BF6B-449D-8884-DE5896F7F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E742C0B-312E-4FB1-B601-A6841088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142593-90E7-4FAF-8295-25AF4086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B4599C-FD5B-42AF-8211-4C0A3655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5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DA016-7B7B-4FED-9BE0-FF349303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66BC5D-8049-4731-AD71-751E507F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618BAA-E0D0-4934-ABD4-E1488B36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A360BB-A5F1-4966-92D9-8B155BB0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7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20B499-1D9B-4AD0-9243-53ADD349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32F542-610D-42DD-87B5-013E79E94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8AEBB8-40E2-4374-82AA-3F599929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95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A1BD8-D133-446F-9222-4A1B318F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1D836-A646-4C00-8AC9-E620310EC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53B337-3F77-42A4-AA22-DD2A9B9B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A3EE6-BA7A-4FA0-8E9E-A719A1F8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00A07-5024-49E5-B0BA-56E76224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93D660-F32F-430A-9CEC-5B4459AF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4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C4727-2230-446B-8F50-0C90064A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AA0DA5-FEB4-43A8-B9F5-B18A29F87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CF1F91-5FAD-49F0-AC86-A04A56359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FE411D-44DD-4E78-AF84-2B19334B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D3888D-1848-477B-9C06-983C335E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65AD7-E2D6-4555-9A08-22DA8F00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33FC1E-15FE-4E9E-8DBA-28BC999DB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C4A8A-9FCA-45E4-AC79-FFB5CAD10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632B4-FE28-4B71-9DBB-AC4958CF1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5C00-1D1D-47EC-9E96-DFBC568B75D4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256FE-CE75-457A-A844-AA7ABCFEB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0FB8F-5C95-4614-8E61-8D7E9FC80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0993-2C65-4A8D-BB5B-A65EE9486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72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4231E-619B-4A58-811D-87AED4D10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0472"/>
            <a:ext cx="9144000" cy="2387600"/>
          </a:xfrm>
        </p:spPr>
        <p:txBody>
          <a:bodyPr/>
          <a:lstStyle/>
          <a:p>
            <a:r>
              <a:rPr lang="en-US" altLang="zh-CN" dirty="0"/>
              <a:t>Attention and Transformer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9E4D42-1AD5-4650-815B-49FEBC1A1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196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321422-11A7-4496-9B45-3D54E12683A5}"/>
              </a:ext>
            </a:extLst>
          </p:cNvPr>
          <p:cNvSpPr txBox="1"/>
          <p:nvPr/>
        </p:nvSpPr>
        <p:spPr>
          <a:xfrm>
            <a:off x="581890" y="637309"/>
            <a:ext cx="101507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现在我们已经可以拓展</a:t>
            </a:r>
            <a:r>
              <a:rPr lang="en-US" altLang="zh-CN" dirty="0"/>
              <a:t>attention</a:t>
            </a:r>
            <a:r>
              <a:rPr lang="zh-CN" altLang="en-US" dirty="0"/>
              <a:t>这一操作的使用方法了，不再是两个句子的词向量矩阵的乘积再乘以第二个句子这种表示了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attention</a:t>
            </a:r>
            <a:r>
              <a:rPr lang="zh-CN" altLang="en-US" dirty="0"/>
              <a:t>运算的参与者，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是我们拥有的原始输入，</a:t>
            </a:r>
            <a:r>
              <a:rPr lang="en-US" altLang="zh-CN" dirty="0" err="1"/>
              <a:t>Wq</a:t>
            </a:r>
            <a:r>
              <a:rPr lang="zh-CN" altLang="en-US" dirty="0"/>
              <a:t>，</a:t>
            </a:r>
            <a:r>
              <a:rPr lang="en-US" altLang="zh-CN" dirty="0" err="1"/>
              <a:t>Wk</a:t>
            </a:r>
            <a:r>
              <a:rPr lang="zh-CN" altLang="en-US" dirty="0"/>
              <a:t>，</a:t>
            </a:r>
            <a:r>
              <a:rPr lang="en-US" altLang="zh-CN" dirty="0"/>
              <a:t>Wv</a:t>
            </a:r>
            <a:r>
              <a:rPr lang="zh-CN" altLang="en-US" dirty="0"/>
              <a:t>是将</a:t>
            </a:r>
            <a:r>
              <a:rPr lang="en-US" altLang="zh-CN" dirty="0" err="1"/>
              <a:t>qkv</a:t>
            </a:r>
            <a:r>
              <a:rPr lang="zh-CN" altLang="en-US" dirty="0"/>
              <a:t>转化为</a:t>
            </a:r>
            <a:r>
              <a:rPr lang="en-US" altLang="zh-CN" dirty="0"/>
              <a:t>QKV</a:t>
            </a:r>
            <a:r>
              <a:rPr lang="zh-CN" altLang="en-US" dirty="0"/>
              <a:t>的矩阵，这三个矩阵实际上就可以是一个全连接层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而我们的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只需要遵守少量的规则，就可以计算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的相似度，并依照这个相似度，使用</a:t>
            </a:r>
            <a:r>
              <a:rPr lang="en-US" altLang="zh-CN" dirty="0"/>
              <a:t>v</a:t>
            </a:r>
            <a:r>
              <a:rPr lang="zh-CN" altLang="en-US" dirty="0"/>
              <a:t>重新表示出一个与</a:t>
            </a:r>
            <a:r>
              <a:rPr lang="en-US" altLang="zh-CN" dirty="0"/>
              <a:t>k </a:t>
            </a:r>
            <a:r>
              <a:rPr lang="zh-CN" altLang="en-US" dirty="0"/>
              <a:t>‘</a:t>
            </a:r>
            <a:r>
              <a:rPr lang="en-US" altLang="zh-CN" dirty="0"/>
              <a:t>attention</a:t>
            </a:r>
            <a:r>
              <a:rPr lang="zh-CN" altLang="en-US" dirty="0"/>
              <a:t>’过后的</a:t>
            </a:r>
            <a:r>
              <a:rPr lang="en-US" altLang="zh-CN" dirty="0"/>
              <a:t>q</a:t>
            </a:r>
          </a:p>
          <a:p>
            <a:endParaRPr lang="en-US" altLang="zh-CN" dirty="0"/>
          </a:p>
          <a:p>
            <a:r>
              <a:rPr lang="zh-CN" altLang="en-US" dirty="0"/>
              <a:t>正如我们一开始的例子，</a:t>
            </a:r>
            <a:r>
              <a:rPr lang="en-US" altLang="zh-CN" dirty="0"/>
              <a:t>q</a:t>
            </a:r>
            <a:r>
              <a:rPr lang="zh-CN" altLang="en-US" dirty="0"/>
              <a:t>表示</a:t>
            </a:r>
            <a:r>
              <a:rPr lang="en-US" altLang="zh-CN" dirty="0"/>
              <a:t>sentence1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表示</a:t>
            </a:r>
            <a:r>
              <a:rPr lang="en-US" altLang="zh-CN" dirty="0"/>
              <a:t>sentence2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同样是</a:t>
            </a:r>
            <a:r>
              <a:rPr lang="en-US" altLang="zh-CN" dirty="0"/>
              <a:t>sentence2</a:t>
            </a:r>
            <a:r>
              <a:rPr lang="zh-CN" altLang="en-US" dirty="0"/>
              <a:t>，那么这个</a:t>
            </a:r>
            <a:r>
              <a:rPr lang="en-US" altLang="zh-CN" dirty="0"/>
              <a:t>attention</a:t>
            </a:r>
            <a:r>
              <a:rPr lang="zh-CN" altLang="en-US" dirty="0"/>
              <a:t>的含义就可以使，将</a:t>
            </a:r>
            <a:r>
              <a:rPr lang="en-US" altLang="zh-CN" dirty="0"/>
              <a:t>sentence1</a:t>
            </a:r>
            <a:r>
              <a:rPr lang="zh-CN" altLang="en-US" dirty="0"/>
              <a:t>转化为按照与</a:t>
            </a:r>
            <a:r>
              <a:rPr lang="en-US" altLang="zh-CN" dirty="0"/>
              <a:t>sentence2</a:t>
            </a:r>
            <a:r>
              <a:rPr lang="zh-CN" altLang="en-US" dirty="0"/>
              <a:t>相关性‘加强’过了的 新的</a:t>
            </a:r>
            <a:r>
              <a:rPr lang="en-US" altLang="zh-CN" dirty="0"/>
              <a:t>sentence1’</a:t>
            </a:r>
            <a:r>
              <a:rPr lang="zh-CN" altLang="en-US" dirty="0"/>
              <a:t>，因为</a:t>
            </a:r>
            <a:r>
              <a:rPr lang="en-US" altLang="zh-CN" dirty="0"/>
              <a:t>sentence1’</a:t>
            </a:r>
            <a:r>
              <a:rPr lang="zh-CN" altLang="en-US" dirty="0"/>
              <a:t>是由</a:t>
            </a:r>
            <a:r>
              <a:rPr lang="en-US" altLang="zh-CN" dirty="0"/>
              <a:t>sentence2</a:t>
            </a:r>
            <a:r>
              <a:rPr lang="zh-CN" altLang="en-US" dirty="0"/>
              <a:t>按照相关性表示而成的。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假设我们的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都表示同一个句子</a:t>
            </a:r>
            <a:r>
              <a:rPr lang="en-US" altLang="zh-CN" dirty="0"/>
              <a:t>sentence</a:t>
            </a:r>
            <a:r>
              <a:rPr lang="zh-CN" altLang="en-US" dirty="0"/>
              <a:t>，那么这种</a:t>
            </a:r>
            <a:r>
              <a:rPr lang="en-US" altLang="zh-CN" dirty="0"/>
              <a:t>attention</a:t>
            </a:r>
            <a:r>
              <a:rPr lang="zh-CN" altLang="en-US" dirty="0"/>
              <a:t>机制就叫做</a:t>
            </a:r>
            <a:r>
              <a:rPr lang="en-US" altLang="zh-CN" dirty="0"/>
              <a:t>self attention</a:t>
            </a:r>
            <a:r>
              <a:rPr lang="zh-CN" altLang="en-US" dirty="0"/>
              <a:t>，由于</a:t>
            </a:r>
            <a:r>
              <a:rPr lang="en-US" altLang="zh-CN" dirty="0"/>
              <a:t>attention</a:t>
            </a:r>
            <a:r>
              <a:rPr lang="zh-CN" altLang="en-US" dirty="0"/>
              <a:t>求</a:t>
            </a:r>
            <a:r>
              <a:rPr lang="en-US" altLang="zh-CN" dirty="0"/>
              <a:t>QK</a:t>
            </a:r>
            <a:r>
              <a:rPr lang="zh-CN" altLang="en-US" dirty="0"/>
              <a:t>的相似度这样的一个过程，</a:t>
            </a:r>
            <a:r>
              <a:rPr lang="en-US" altLang="zh-CN" dirty="0"/>
              <a:t>self-attention</a:t>
            </a:r>
            <a:r>
              <a:rPr lang="zh-CN" altLang="en-US" dirty="0"/>
              <a:t>能够发现句子内部词语之间的‘相似性’，这种相似度实际上不仅仅是两个词的相似，而经过可学习的</a:t>
            </a:r>
            <a:r>
              <a:rPr lang="en-US" altLang="zh-CN" dirty="0" err="1"/>
              <a:t>Wq</a:t>
            </a:r>
            <a:r>
              <a:rPr lang="zh-CN" altLang="en-US" dirty="0"/>
              <a:t>和</a:t>
            </a:r>
            <a:r>
              <a:rPr lang="en-US" altLang="zh-CN" dirty="0" err="1"/>
              <a:t>Wk</a:t>
            </a:r>
            <a:r>
              <a:rPr lang="zh-CN" altLang="en-US" dirty="0"/>
              <a:t>处理之后，实际上可以找到内部更复杂的‘关联性’，从而让句子内部相似的两个词更相似。</a:t>
            </a:r>
            <a:endParaRPr lang="en-US" altLang="zh-CN" dirty="0"/>
          </a:p>
          <a:p>
            <a:r>
              <a:rPr lang="zh-CN" altLang="en-US" dirty="0"/>
              <a:t>这样的一个步骤就可以产生一个效果</a:t>
            </a:r>
            <a:r>
              <a:rPr lang="en-US" altLang="zh-CN" dirty="0"/>
              <a:t>-- --</a:t>
            </a:r>
            <a:r>
              <a:rPr lang="zh-CN" altLang="en-US" dirty="0"/>
              <a:t>使得固定的词向量表示能够得到依据句子语义的调整，</a:t>
            </a:r>
          </a:p>
        </p:txBody>
      </p:sp>
    </p:spTree>
    <p:extLst>
      <p:ext uri="{BB962C8B-B14F-4D97-AF65-F5344CB8AC3E}">
        <p14:creationId xmlns:p14="http://schemas.microsoft.com/office/powerpoint/2010/main" val="207849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F12C61-2DDC-4F4E-9E32-C77C7BE4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8" y="182357"/>
            <a:ext cx="6771930" cy="64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5CEF1A-E2CF-41B4-AE3D-DFE9591D2153}"/>
              </a:ext>
            </a:extLst>
          </p:cNvPr>
          <p:cNvSpPr txBox="1"/>
          <p:nvPr/>
        </p:nvSpPr>
        <p:spPr>
          <a:xfrm>
            <a:off x="889330" y="465900"/>
            <a:ext cx="2264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Multihead</a:t>
            </a:r>
            <a:r>
              <a:rPr lang="en-US" altLang="zh-CN" b="1" dirty="0"/>
              <a:t> attention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EBF972-CD30-4F4C-ACF7-7B257C37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0" y="1191491"/>
            <a:ext cx="5924550" cy="762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F4AA99-1B23-4BB7-8A34-1D39C5847E48}"/>
              </a:ext>
            </a:extLst>
          </p:cNvPr>
          <p:cNvSpPr txBox="1"/>
          <p:nvPr/>
        </p:nvSpPr>
        <p:spPr>
          <a:xfrm>
            <a:off x="1173017" y="2460336"/>
            <a:ext cx="10067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刚刚提到的，</a:t>
            </a:r>
            <a:r>
              <a:rPr lang="en-US" altLang="zh-CN" dirty="0"/>
              <a:t>attention</a:t>
            </a:r>
            <a:r>
              <a:rPr lang="zh-CN" altLang="en-US" dirty="0"/>
              <a:t>的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实际上都有一个灵活的维度，即</a:t>
            </a:r>
            <a:r>
              <a:rPr lang="en-US" altLang="zh-CN" dirty="0"/>
              <a:t>dk</a:t>
            </a:r>
            <a:r>
              <a:rPr lang="zh-CN" altLang="en-US" dirty="0"/>
              <a:t>或</a:t>
            </a:r>
            <a:r>
              <a:rPr lang="en-US" altLang="zh-CN" dirty="0"/>
              <a:t>dv</a:t>
            </a:r>
            <a:r>
              <a:rPr lang="zh-CN" altLang="en-US" dirty="0"/>
              <a:t>，这样我们就可以做这样的一个操作，对同一个</a:t>
            </a:r>
            <a:r>
              <a:rPr lang="en-US" altLang="zh-CN" dirty="0" err="1"/>
              <a:t>qkv</a:t>
            </a:r>
            <a:r>
              <a:rPr lang="zh-CN" altLang="en-US" dirty="0"/>
              <a:t>，我们使用多组不同的</a:t>
            </a:r>
            <a:r>
              <a:rPr lang="en-US" altLang="zh-CN" dirty="0" err="1"/>
              <a:t>Wq</a:t>
            </a:r>
            <a:r>
              <a:rPr lang="zh-CN" altLang="en-US" dirty="0"/>
              <a:t>，</a:t>
            </a:r>
            <a:r>
              <a:rPr lang="en-US" altLang="zh-CN" dirty="0" err="1"/>
              <a:t>Wk</a:t>
            </a:r>
            <a:r>
              <a:rPr lang="zh-CN" altLang="en-US" dirty="0"/>
              <a:t>，</a:t>
            </a:r>
            <a:r>
              <a:rPr lang="en-US" altLang="zh-CN" dirty="0"/>
              <a:t>Wv</a:t>
            </a:r>
            <a:r>
              <a:rPr lang="zh-CN" altLang="en-US" dirty="0"/>
              <a:t>，这样我们就可以对一组</a:t>
            </a:r>
            <a:r>
              <a:rPr lang="en-US" altLang="zh-CN" dirty="0" err="1"/>
              <a:t>qkv</a:t>
            </a:r>
            <a:r>
              <a:rPr lang="zh-CN" altLang="en-US" dirty="0"/>
              <a:t>有多个可能不同的</a:t>
            </a:r>
            <a:r>
              <a:rPr lang="en-US" altLang="zh-CN" dirty="0"/>
              <a:t>attention</a:t>
            </a:r>
            <a:r>
              <a:rPr lang="zh-CN" altLang="en-US" dirty="0"/>
              <a:t>结果，每一个</a:t>
            </a:r>
            <a:r>
              <a:rPr lang="en-US" altLang="zh-CN" dirty="0"/>
              <a:t>attention</a:t>
            </a:r>
            <a:r>
              <a:rPr lang="zh-CN" altLang="en-US" dirty="0"/>
              <a:t>我们都称为一个‘头’，即</a:t>
            </a:r>
            <a:r>
              <a:rPr lang="en-US" altLang="zh-CN" dirty="0"/>
              <a:t>multi head attention</a:t>
            </a:r>
            <a:r>
              <a:rPr lang="zh-CN" altLang="en-US" dirty="0"/>
              <a:t>，每一个头之间是相互独立的，不共享</a:t>
            </a:r>
            <a:r>
              <a:rPr lang="en-US" altLang="zh-CN" dirty="0"/>
              <a:t>W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每一个</a:t>
            </a:r>
            <a:r>
              <a:rPr lang="en-US" altLang="zh-CN" dirty="0"/>
              <a:t>head</a:t>
            </a:r>
            <a:r>
              <a:rPr lang="zh-CN" altLang="en-US" dirty="0"/>
              <a:t>的结果都要被拼接起来，再经过一个</a:t>
            </a:r>
            <a:r>
              <a:rPr lang="en-US" altLang="zh-CN" dirty="0"/>
              <a:t>Wo</a:t>
            </a:r>
            <a:r>
              <a:rPr lang="zh-CN" altLang="en-US" dirty="0"/>
              <a:t>的处理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879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jalammar.github.io/images/t/transformer_attention_heads_weight_matrix_o.png">
            <a:extLst>
              <a:ext uri="{FF2B5EF4-FFF2-40B4-BE49-F238E27FC236}">
                <a16:creationId xmlns:a16="http://schemas.microsoft.com/office/drawing/2014/main" id="{0913290E-D7CF-46C1-84A8-6EB4D627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63"/>
            <a:ext cx="12192000" cy="674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8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BA4260-055B-4E3A-914B-FDD3FACA22D7}"/>
              </a:ext>
            </a:extLst>
          </p:cNvPr>
          <p:cNvSpPr txBox="1"/>
          <p:nvPr/>
        </p:nvSpPr>
        <p:spPr>
          <a:xfrm>
            <a:off x="785091" y="628073"/>
            <a:ext cx="939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Wo</a:t>
            </a:r>
            <a:r>
              <a:rPr lang="zh-CN" altLang="en-US" dirty="0"/>
              <a:t>的维度是，假设我们有</a:t>
            </a:r>
            <a:r>
              <a:rPr lang="en-US" altLang="zh-CN" dirty="0"/>
              <a:t>h</a:t>
            </a:r>
            <a:r>
              <a:rPr lang="zh-CN" altLang="en-US" dirty="0"/>
              <a:t>个</a:t>
            </a:r>
            <a:r>
              <a:rPr lang="en-US" altLang="zh-CN" dirty="0"/>
              <a:t>head</a:t>
            </a:r>
            <a:r>
              <a:rPr lang="zh-CN" altLang="en-US" dirty="0"/>
              <a:t>，则我们的最终结果拼接起来的输出是</a:t>
            </a:r>
            <a:r>
              <a:rPr lang="en-US" altLang="zh-CN" dirty="0"/>
              <a:t>h</a:t>
            </a:r>
            <a:r>
              <a:rPr lang="zh-CN" altLang="en-US" dirty="0"/>
              <a:t>*</a:t>
            </a:r>
            <a:r>
              <a:rPr lang="en-US" altLang="zh-CN" dirty="0"/>
              <a:t>dv</a:t>
            </a:r>
          </a:p>
          <a:p>
            <a:r>
              <a:rPr lang="zh-CN" altLang="en-US" dirty="0"/>
              <a:t>我们的</a:t>
            </a:r>
            <a:r>
              <a:rPr lang="en-US" altLang="zh-CN" dirty="0"/>
              <a:t>Wo</a:t>
            </a:r>
            <a:r>
              <a:rPr lang="zh-CN" altLang="en-US" dirty="0"/>
              <a:t>则应该是（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dv</a:t>
            </a:r>
            <a:r>
              <a:rPr lang="zh-CN" altLang="en-US" dirty="0"/>
              <a:t>，</a:t>
            </a:r>
            <a:r>
              <a:rPr lang="en-US" altLang="zh-CN" dirty="0"/>
              <a:t>do</a:t>
            </a:r>
            <a:r>
              <a:rPr lang="zh-CN" altLang="en-US" dirty="0"/>
              <a:t>），</a:t>
            </a:r>
            <a:r>
              <a:rPr lang="en-US" altLang="zh-CN" dirty="0"/>
              <a:t>do</a:t>
            </a:r>
            <a:r>
              <a:rPr lang="zh-CN" altLang="en-US" dirty="0"/>
              <a:t>理论上是可以是任意的，但是考虑到我们使用的</a:t>
            </a:r>
            <a:r>
              <a:rPr lang="en-US" altLang="zh-CN" dirty="0"/>
              <a:t>attention</a:t>
            </a:r>
            <a:r>
              <a:rPr lang="zh-CN" altLang="en-US" dirty="0"/>
              <a:t>机制的含义，应该设</a:t>
            </a:r>
            <a:r>
              <a:rPr lang="en-US" altLang="zh-CN" dirty="0"/>
              <a:t>do</a:t>
            </a:r>
            <a:r>
              <a:rPr lang="zh-CN" altLang="en-US" dirty="0"/>
              <a:t>为</a:t>
            </a:r>
            <a:r>
              <a:rPr lang="en-US" altLang="zh-CN" dirty="0" err="1"/>
              <a:t>dw</a:t>
            </a:r>
            <a:r>
              <a:rPr lang="zh-CN" altLang="en-US" dirty="0"/>
              <a:t>，这样多个头的输出经过</a:t>
            </a:r>
            <a:r>
              <a:rPr lang="en-US" altLang="zh-CN" dirty="0"/>
              <a:t>Wo</a:t>
            </a:r>
            <a:r>
              <a:rPr lang="zh-CN" altLang="en-US" dirty="0"/>
              <a:t>的处理之后得到的仍然是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88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8B7B3DC-E721-409D-B876-1F37274C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2.Transformer</a:t>
            </a:r>
            <a:endParaRPr lang="zh-CN" altLang="en-US" dirty="0"/>
          </a:p>
        </p:txBody>
      </p:sp>
      <p:pic>
        <p:nvPicPr>
          <p:cNvPr id="10242" name="Picture 2" descr="https://jalammar.github.io/images/t/The_transformer_encoder_decoder_stack.png">
            <a:extLst>
              <a:ext uri="{FF2B5EF4-FFF2-40B4-BE49-F238E27FC236}">
                <a16:creationId xmlns:a16="http://schemas.microsoft.com/office/drawing/2014/main" id="{98EB4119-E9D5-432E-98B8-5337A6A9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29" y="1551408"/>
            <a:ext cx="7589498" cy="49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7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DA515-32B6-4AD8-9CDB-92D969F8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的结构</a:t>
            </a:r>
          </a:p>
        </p:txBody>
      </p:sp>
      <p:pic>
        <p:nvPicPr>
          <p:cNvPr id="12290" name="Picture 2" descr="png">
            <a:extLst>
              <a:ext uri="{FF2B5EF4-FFF2-40B4-BE49-F238E27FC236}">
                <a16:creationId xmlns:a16="http://schemas.microsoft.com/office/drawing/2014/main" id="{7B84F199-E25D-470C-B871-C34BBDB1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23" y="762000"/>
            <a:ext cx="3619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878E78-2359-44CC-8AFD-EDE6DD36F0F5}"/>
              </a:ext>
            </a:extLst>
          </p:cNvPr>
          <p:cNvSpPr txBox="1"/>
          <p:nvPr/>
        </p:nvSpPr>
        <p:spPr>
          <a:xfrm>
            <a:off x="1117599" y="2087563"/>
            <a:ext cx="5624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由若干个</a:t>
            </a:r>
            <a:r>
              <a:rPr lang="en-US" altLang="zh-CN" dirty="0" err="1"/>
              <a:t>encoderLayer</a:t>
            </a:r>
            <a:r>
              <a:rPr lang="zh-CN" altLang="en-US" dirty="0"/>
              <a:t>组成</a:t>
            </a:r>
            <a:r>
              <a:rPr lang="en-US" altLang="zh-CN" dirty="0"/>
              <a:t>encoder</a:t>
            </a:r>
            <a:r>
              <a:rPr lang="zh-CN" altLang="en-US" dirty="0"/>
              <a:t>部分，</a:t>
            </a:r>
            <a:endParaRPr lang="en-US" altLang="zh-CN" dirty="0"/>
          </a:p>
          <a:p>
            <a:r>
              <a:rPr lang="en-US" altLang="zh-CN" dirty="0"/>
              <a:t>Encoder</a:t>
            </a:r>
            <a:r>
              <a:rPr lang="zh-CN" altLang="en-US" dirty="0"/>
              <a:t>部分的输出作为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传递给了</a:t>
            </a:r>
            <a:r>
              <a:rPr lang="en-US" altLang="zh-CN" dirty="0"/>
              <a:t>decoder</a:t>
            </a:r>
            <a:r>
              <a:rPr lang="zh-CN" altLang="en-US" dirty="0"/>
              <a:t>部分</a:t>
            </a:r>
            <a:endParaRPr lang="en-US" altLang="zh-CN" dirty="0"/>
          </a:p>
          <a:p>
            <a:r>
              <a:rPr lang="en-US" altLang="zh-CN" dirty="0"/>
              <a:t>Decoder</a:t>
            </a:r>
            <a:r>
              <a:rPr lang="zh-CN" altLang="en-US" dirty="0"/>
              <a:t>部分同样是由若干个</a:t>
            </a:r>
            <a:r>
              <a:rPr lang="en-US" altLang="zh-CN" dirty="0" err="1"/>
              <a:t>decoderlayer</a:t>
            </a:r>
            <a:r>
              <a:rPr lang="zh-CN" altLang="en-US" dirty="0"/>
              <a:t>组成</a:t>
            </a:r>
          </a:p>
        </p:txBody>
      </p:sp>
    </p:spTree>
    <p:extLst>
      <p:ext uri="{BB962C8B-B14F-4D97-AF65-F5344CB8AC3E}">
        <p14:creationId xmlns:p14="http://schemas.microsoft.com/office/powerpoint/2010/main" val="329973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BDA564-031C-4B6E-9B49-E856A6C6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的工作过程</a:t>
            </a:r>
          </a:p>
        </p:txBody>
      </p:sp>
      <p:pic>
        <p:nvPicPr>
          <p:cNvPr id="13314" name="Picture 2" descr="https://jalammar.github.io/images/t/encoder_with_tensors.png">
            <a:extLst>
              <a:ext uri="{FF2B5EF4-FFF2-40B4-BE49-F238E27FC236}">
                <a16:creationId xmlns:a16="http://schemas.microsoft.com/office/drawing/2014/main" id="{3EB00C27-D4F4-43D5-962B-51C293B4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5" y="1530559"/>
            <a:ext cx="6992711" cy="448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DABEA8-742E-4EB2-8B00-C92BDC6572BF}"/>
              </a:ext>
            </a:extLst>
          </p:cNvPr>
          <p:cNvSpPr txBox="1"/>
          <p:nvPr/>
        </p:nvSpPr>
        <p:spPr>
          <a:xfrm>
            <a:off x="1191490" y="1939636"/>
            <a:ext cx="35744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通过一个</a:t>
            </a:r>
            <a:r>
              <a:rPr lang="en-US" altLang="zh-CN" dirty="0"/>
              <a:t>self-attention</a:t>
            </a:r>
            <a:r>
              <a:rPr lang="zh-CN" altLang="en-US" dirty="0"/>
              <a:t>层，这里的</a:t>
            </a:r>
            <a:r>
              <a:rPr lang="en-US" altLang="zh-CN" dirty="0"/>
              <a:t>self attention</a:t>
            </a:r>
            <a:r>
              <a:rPr lang="zh-CN" altLang="en-US" dirty="0"/>
              <a:t>就是我们刚刚提到的可以强化内部联系的，</a:t>
            </a:r>
            <a:r>
              <a:rPr lang="en-US" altLang="zh-CN" dirty="0" err="1"/>
              <a:t>qkv</a:t>
            </a:r>
            <a:r>
              <a:rPr lang="zh-CN" altLang="en-US" dirty="0"/>
              <a:t>均使用自身的，将输入处理之后，形状并没有改变，继续传给</a:t>
            </a:r>
            <a:r>
              <a:rPr lang="en-US" altLang="zh-CN" dirty="0"/>
              <a:t>ff</a:t>
            </a:r>
            <a:r>
              <a:rPr lang="zh-CN" altLang="en-US" dirty="0"/>
              <a:t>层。</a:t>
            </a:r>
            <a:endParaRPr lang="en-US" altLang="zh-CN" dirty="0"/>
          </a:p>
          <a:p>
            <a:r>
              <a:rPr lang="en-US" altLang="zh-CN" dirty="0"/>
              <a:t>Ff</a:t>
            </a:r>
            <a:r>
              <a:rPr lang="zh-CN" altLang="en-US" dirty="0"/>
              <a:t>层是一个将输入从</a:t>
            </a:r>
            <a:r>
              <a:rPr lang="en-US" altLang="zh-CN" dirty="0" err="1"/>
              <a:t>dw</a:t>
            </a:r>
            <a:r>
              <a:rPr lang="zh-CN" altLang="en-US" dirty="0"/>
              <a:t>经过全连接到</a:t>
            </a:r>
            <a:r>
              <a:rPr lang="en-US" altLang="zh-CN" dirty="0"/>
              <a:t>4dw</a:t>
            </a:r>
            <a:r>
              <a:rPr lang="zh-CN" altLang="en-US" dirty="0"/>
              <a:t>再经由</a:t>
            </a:r>
            <a:r>
              <a:rPr lang="en-US" altLang="zh-CN" dirty="0" err="1"/>
              <a:t>relu</a:t>
            </a:r>
            <a:r>
              <a:rPr lang="zh-CN" altLang="en-US" dirty="0"/>
              <a:t>激活后，再全连接回</a:t>
            </a:r>
            <a:r>
              <a:rPr lang="en-US" altLang="zh-CN" dirty="0" err="1"/>
              <a:t>dw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en-US" altLang="zh-CN" dirty="0"/>
              <a:t>ff</a:t>
            </a:r>
            <a:r>
              <a:rPr lang="zh-CN" altLang="en-US" dirty="0"/>
              <a:t>层也不会改变输入输出的形状，这就是一个</a:t>
            </a:r>
            <a:r>
              <a:rPr lang="en-US" altLang="zh-CN" dirty="0" err="1"/>
              <a:t>encoderlayer</a:t>
            </a:r>
            <a:r>
              <a:rPr lang="zh-CN" altLang="en-US" dirty="0"/>
              <a:t>的工作过程。</a:t>
            </a:r>
            <a:endParaRPr lang="en-US" altLang="zh-CN" dirty="0"/>
          </a:p>
          <a:p>
            <a:r>
              <a:rPr lang="zh-CN" altLang="en-US" dirty="0"/>
              <a:t>中间穿插有</a:t>
            </a:r>
            <a:r>
              <a:rPr lang="en-US" altLang="zh-CN" dirty="0"/>
              <a:t>add Norm</a:t>
            </a:r>
            <a:r>
              <a:rPr lang="zh-CN" altLang="en-US" dirty="0"/>
              <a:t>层，即</a:t>
            </a:r>
            <a:r>
              <a:rPr lang="en-US" altLang="zh-CN" dirty="0"/>
              <a:t>x=</a:t>
            </a:r>
            <a:r>
              <a:rPr lang="en-US" altLang="zh-CN" dirty="0" err="1"/>
              <a:t>x+norm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），</a:t>
            </a:r>
            <a:r>
              <a:rPr lang="en-US" altLang="zh-CN" dirty="0"/>
              <a:t>norm</a:t>
            </a:r>
            <a:r>
              <a:rPr lang="zh-CN" altLang="en-US" dirty="0"/>
              <a:t>操作是</a:t>
            </a:r>
            <a:r>
              <a:rPr lang="en-US" altLang="zh-CN" dirty="0" err="1"/>
              <a:t>layerNorm</a:t>
            </a:r>
            <a:r>
              <a:rPr lang="zh-CN" altLang="en-US" dirty="0"/>
              <a:t>，即例如输入是</a:t>
            </a:r>
            <a:r>
              <a:rPr lang="en-US" altLang="zh-CN" dirty="0" err="1"/>
              <a:t>dw</a:t>
            </a:r>
            <a:r>
              <a:rPr lang="zh-CN" altLang="en-US" dirty="0"/>
              <a:t>维，则这</a:t>
            </a:r>
            <a:r>
              <a:rPr lang="en-US" altLang="zh-CN" dirty="0" err="1"/>
              <a:t>dw</a:t>
            </a:r>
            <a:r>
              <a:rPr lang="zh-CN" altLang="en-US" dirty="0"/>
              <a:t>个数据会被标准化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840B2F-6EBD-4F88-A87B-B694A7F7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03" y="1027906"/>
            <a:ext cx="3603842" cy="4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0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jalammar.github.io/images/t/The_transformer_encoder_decoder_stack.png">
            <a:extLst>
              <a:ext uri="{FF2B5EF4-FFF2-40B4-BE49-F238E27FC236}">
                <a16:creationId xmlns:a16="http://schemas.microsoft.com/office/drawing/2014/main" id="{A8E1716B-0D81-404A-AF05-891EBA60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29" y="958266"/>
            <a:ext cx="7589498" cy="49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4BC92B-D69A-408F-8244-CAA804D0D555}"/>
              </a:ext>
            </a:extLst>
          </p:cNvPr>
          <p:cNvSpPr txBox="1"/>
          <p:nvPr/>
        </p:nvSpPr>
        <p:spPr>
          <a:xfrm>
            <a:off x="240146" y="1089892"/>
            <a:ext cx="4156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这样经过相互独立的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 err="1"/>
              <a:t>encoderLayer</a:t>
            </a:r>
            <a:r>
              <a:rPr lang="zh-CN" altLang="en-US" dirty="0"/>
              <a:t>之后，得到的仍然是和输入相同的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endParaRPr lang="en-US" altLang="zh-CN" dirty="0"/>
          </a:p>
          <a:p>
            <a:r>
              <a:rPr lang="zh-CN" altLang="en-US" dirty="0"/>
              <a:t>我们把这个看作是</a:t>
            </a:r>
            <a:r>
              <a:rPr lang="en-US" altLang="zh-CN" dirty="0"/>
              <a:t>encoder</a:t>
            </a:r>
            <a:r>
              <a:rPr lang="zh-CN" altLang="en-US" dirty="0"/>
              <a:t>的结果</a:t>
            </a:r>
            <a:endParaRPr lang="en-US" altLang="zh-CN" dirty="0"/>
          </a:p>
          <a:p>
            <a:r>
              <a:rPr lang="zh-CN" altLang="en-US" dirty="0"/>
              <a:t>并将其传递给</a:t>
            </a:r>
            <a:r>
              <a:rPr lang="en-US" altLang="zh-CN" dirty="0"/>
              <a:t>decoder</a:t>
            </a:r>
            <a:r>
              <a:rPr lang="zh-CN" altLang="en-US" dirty="0"/>
              <a:t>部分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666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C0D73D-31F6-4FB3-96DD-3EA55D18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3" y="1015311"/>
            <a:ext cx="5488450" cy="48273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3CCE15-BDF1-4F20-8040-F78C385DA916}"/>
              </a:ext>
            </a:extLst>
          </p:cNvPr>
          <p:cNvSpPr txBox="1"/>
          <p:nvPr/>
        </p:nvSpPr>
        <p:spPr>
          <a:xfrm>
            <a:off x="369453" y="1185496"/>
            <a:ext cx="6234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decoder</a:t>
            </a:r>
            <a:r>
              <a:rPr lang="zh-CN" altLang="en-US" dirty="0"/>
              <a:t>内同样拥有多（</a:t>
            </a:r>
            <a:r>
              <a:rPr lang="en-US" altLang="zh-CN" dirty="0"/>
              <a:t>n</a:t>
            </a:r>
            <a:r>
              <a:rPr lang="zh-CN" altLang="en-US" dirty="0"/>
              <a:t>）个</a:t>
            </a:r>
            <a:r>
              <a:rPr lang="en-US" altLang="zh-CN" dirty="0" err="1"/>
              <a:t>decoderLayer</a:t>
            </a:r>
            <a:r>
              <a:rPr lang="zh-CN" altLang="en-US" dirty="0"/>
              <a:t>，与</a:t>
            </a:r>
            <a:r>
              <a:rPr lang="en-US" altLang="zh-CN" dirty="0" err="1"/>
              <a:t>encoderLayer</a:t>
            </a:r>
            <a:r>
              <a:rPr lang="zh-CN" altLang="en-US" dirty="0"/>
              <a:t>不同的是每一个</a:t>
            </a:r>
            <a:r>
              <a:rPr lang="en-US" altLang="zh-CN" dirty="0" err="1"/>
              <a:t>decoderLayer</a:t>
            </a:r>
            <a:r>
              <a:rPr lang="en-US" altLang="zh-CN" dirty="0"/>
              <a:t> </a:t>
            </a:r>
            <a:r>
              <a:rPr lang="zh-CN" altLang="en-US" dirty="0"/>
              <a:t>多出来一个 </a:t>
            </a:r>
            <a:r>
              <a:rPr lang="en-US" altLang="zh-CN" dirty="0"/>
              <a:t>e-d attention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 err="1"/>
              <a:t>decoderLayer</a:t>
            </a:r>
            <a:r>
              <a:rPr lang="zh-CN" altLang="en-US" dirty="0"/>
              <a:t>的这一次</a:t>
            </a:r>
            <a:r>
              <a:rPr lang="en-US" altLang="zh-CN" dirty="0"/>
              <a:t>attention</a:t>
            </a:r>
            <a:r>
              <a:rPr lang="zh-CN" altLang="en-US" dirty="0"/>
              <a:t>都会使用</a:t>
            </a:r>
            <a:r>
              <a:rPr lang="en-US" altLang="zh-CN" dirty="0"/>
              <a:t>encoder</a:t>
            </a:r>
            <a:r>
              <a:rPr lang="zh-CN" altLang="en-US" dirty="0"/>
              <a:t>传递过来的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r>
              <a:rPr lang="zh-CN" altLang="en-US" dirty="0"/>
              <a:t>作为</a:t>
            </a:r>
            <a:r>
              <a:rPr lang="en-US" altLang="zh-CN" dirty="0"/>
              <a:t>attention</a:t>
            </a:r>
            <a:r>
              <a:rPr lang="zh-CN" altLang="en-US" dirty="0"/>
              <a:t>机制里的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与</a:t>
            </a:r>
            <a:r>
              <a:rPr lang="en-US" altLang="zh-CN" dirty="0"/>
              <a:t>encoder</a:t>
            </a:r>
            <a:r>
              <a:rPr lang="zh-CN" altLang="en-US" dirty="0"/>
              <a:t>同样的是，它也是堆叠结构，即该层的输出会成为下一个</a:t>
            </a:r>
            <a:r>
              <a:rPr lang="en-US" altLang="zh-CN" dirty="0" err="1"/>
              <a:t>decoderLayer</a:t>
            </a:r>
            <a:r>
              <a:rPr lang="zh-CN" altLang="en-US" dirty="0"/>
              <a:t>的输入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类似于</a:t>
            </a:r>
            <a:r>
              <a:rPr lang="en-US" altLang="zh-CN" dirty="0" err="1"/>
              <a:t>lstm</a:t>
            </a:r>
            <a:r>
              <a:rPr lang="zh-CN" altLang="en-US" dirty="0"/>
              <a:t>的</a:t>
            </a:r>
            <a:r>
              <a:rPr lang="en-US" altLang="zh-CN" dirty="0"/>
              <a:t>encoder decoder</a:t>
            </a:r>
            <a:r>
              <a:rPr lang="zh-CN" altLang="en-US" dirty="0"/>
              <a:t>，这里也会使用一个起始标签作为初始的输入，使用</a:t>
            </a:r>
            <a:r>
              <a:rPr lang="en-US" altLang="zh-CN" dirty="0" err="1"/>
              <a:t>greedydecode</a:t>
            </a:r>
            <a:r>
              <a:rPr lang="zh-CN" altLang="en-US" dirty="0"/>
              <a:t>来进行输出串的生成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668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C2779-5D45-4635-AAE5-6209186A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1.What is attention</a:t>
            </a:r>
            <a:endParaRPr lang="zh-CN" altLang="en-US" dirty="0"/>
          </a:p>
        </p:txBody>
      </p:sp>
      <p:pic>
        <p:nvPicPr>
          <p:cNvPr id="1028" name="Picture 4" descr="http://i.imgur.com/Kh3gwhV.png">
            <a:extLst>
              <a:ext uri="{FF2B5EF4-FFF2-40B4-BE49-F238E27FC236}">
                <a16:creationId xmlns:a16="http://schemas.microsoft.com/office/drawing/2014/main" id="{87BDDAD7-CD3F-483B-B2F0-64BC1F03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597139"/>
            <a:ext cx="5340804" cy="5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ic2.zhimg.com/v2-76cac5c196e43afc8338712b6a41d491_b.jpg">
            <a:extLst>
              <a:ext uri="{FF2B5EF4-FFF2-40B4-BE49-F238E27FC236}">
                <a16:creationId xmlns:a16="http://schemas.microsoft.com/office/drawing/2014/main" id="{7C0CCEC0-95A8-42F6-9496-E1F89034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7" y="1597139"/>
            <a:ext cx="571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C660FA-F7D6-4B30-8BE0-484047A04E1B}"/>
              </a:ext>
            </a:extLst>
          </p:cNvPr>
          <p:cNvSpPr txBox="1"/>
          <p:nvPr/>
        </p:nvSpPr>
        <p:spPr>
          <a:xfrm>
            <a:off x="1856510" y="3735987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Similarity Matrix</a:t>
            </a:r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67434FDA-275D-4E4D-9643-80EF7DFE058D}"/>
              </a:ext>
            </a:extLst>
          </p:cNvPr>
          <p:cNvSpPr/>
          <p:nvPr/>
        </p:nvSpPr>
        <p:spPr>
          <a:xfrm>
            <a:off x="4119417" y="3786726"/>
            <a:ext cx="720437" cy="26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4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jalammar.github.io/images/t/transformer_decoding_1.gif">
            <a:extLst>
              <a:ext uri="{FF2B5EF4-FFF2-40B4-BE49-F238E27FC236}">
                <a16:creationId xmlns:a16="http://schemas.microsoft.com/office/drawing/2014/main" id="{FE0E1C9C-4B64-424F-AFEC-9A104219C2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5"/>
            <a:ext cx="12192000" cy="6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3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E6F10-0CCA-43ED-93D8-9C9A56B4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5315160-7EA7-45AA-96CB-F0A1BE8A40C3}"/>
              </a:ext>
            </a:extLst>
          </p:cNvPr>
          <p:cNvSpPr/>
          <p:nvPr/>
        </p:nvSpPr>
        <p:spPr>
          <a:xfrm>
            <a:off x="3058743" y="1514964"/>
            <a:ext cx="2469067" cy="3574473"/>
          </a:xfrm>
          <a:prstGeom prst="roundRect">
            <a:avLst>
              <a:gd name="adj" fmla="val 70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742B12-7A9F-4367-97E4-D948AFE8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41" y="4429342"/>
            <a:ext cx="2382070" cy="48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3A86B3-F7A4-4576-A2F5-20809169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12" y="3943791"/>
            <a:ext cx="2382070" cy="484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92E161-6AE9-457A-9D67-887F489E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812" y="3458240"/>
            <a:ext cx="2382070" cy="4840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60B319-B0E7-4767-83AC-364ECA778186}"/>
              </a:ext>
            </a:extLst>
          </p:cNvPr>
          <p:cNvSpPr txBox="1"/>
          <p:nvPr/>
        </p:nvSpPr>
        <p:spPr>
          <a:xfrm>
            <a:off x="4062014" y="2761392"/>
            <a:ext cx="461665" cy="6251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F1F1FB-D7CD-4290-87D2-915F61459091}"/>
              </a:ext>
            </a:extLst>
          </p:cNvPr>
          <p:cNvSpPr/>
          <p:nvPr/>
        </p:nvSpPr>
        <p:spPr>
          <a:xfrm>
            <a:off x="2564414" y="5709890"/>
            <a:ext cx="3779379" cy="7255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M*</a:t>
            </a:r>
            <a:r>
              <a:rPr lang="en-US" altLang="zh-CN" dirty="0" err="1"/>
              <a:t>dw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EE3B1B6F-CAFD-4E3E-8857-9FE9BB36754D}"/>
              </a:ext>
            </a:extLst>
          </p:cNvPr>
          <p:cNvSpPr/>
          <p:nvPr/>
        </p:nvSpPr>
        <p:spPr>
          <a:xfrm flipV="1">
            <a:off x="4073326" y="5151854"/>
            <a:ext cx="380777" cy="484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D0B693-AAE5-4754-8F7E-62F521544D43}"/>
              </a:ext>
            </a:extLst>
          </p:cNvPr>
          <p:cNvSpPr/>
          <p:nvPr/>
        </p:nvSpPr>
        <p:spPr>
          <a:xfrm>
            <a:off x="2564413" y="633563"/>
            <a:ext cx="3779379" cy="72555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M*</a:t>
            </a:r>
            <a:r>
              <a:rPr lang="en-US" altLang="zh-CN" dirty="0" err="1"/>
              <a:t>dw</a:t>
            </a:r>
            <a:endParaRPr lang="zh-CN" altLang="en-US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8553B03-2849-438F-B5FA-7AE5B7733479}"/>
              </a:ext>
            </a:extLst>
          </p:cNvPr>
          <p:cNvSpPr/>
          <p:nvPr/>
        </p:nvSpPr>
        <p:spPr>
          <a:xfrm flipV="1">
            <a:off x="4134334" y="1359119"/>
            <a:ext cx="380777" cy="484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418BC2-9501-4DDF-B46D-ACDC6DDE7090}"/>
              </a:ext>
            </a:extLst>
          </p:cNvPr>
          <p:cNvSpPr txBox="1"/>
          <p:nvPr/>
        </p:nvSpPr>
        <p:spPr>
          <a:xfrm>
            <a:off x="6480313" y="2205132"/>
            <a:ext cx="4144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一个使用</a:t>
            </a:r>
            <a:r>
              <a:rPr lang="en-US" altLang="zh-CN" dirty="0"/>
              <a:t>12</a:t>
            </a:r>
            <a:r>
              <a:rPr lang="zh-CN" altLang="en-US" dirty="0"/>
              <a:t>层</a:t>
            </a:r>
            <a:r>
              <a:rPr lang="en-US" altLang="zh-CN" dirty="0"/>
              <a:t>encoder</a:t>
            </a:r>
            <a:r>
              <a:rPr lang="zh-CN" altLang="en-US" dirty="0"/>
              <a:t>的编码器，进行类似于</a:t>
            </a:r>
            <a:r>
              <a:rPr lang="en-US" altLang="zh-CN" dirty="0" err="1"/>
              <a:t>Cbow</a:t>
            </a:r>
            <a:r>
              <a:rPr lang="zh-CN" altLang="en-US" dirty="0"/>
              <a:t>的训练过程之后，就可以将输入的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r>
              <a:rPr lang="zh-CN" altLang="en-US" dirty="0"/>
              <a:t>的句子表示转化成为具有更贴近句子语义的句子表示，形状不变</a:t>
            </a:r>
          </a:p>
        </p:txBody>
      </p:sp>
    </p:spTree>
    <p:extLst>
      <p:ext uri="{BB962C8B-B14F-4D97-AF65-F5344CB8AC3E}">
        <p14:creationId xmlns:p14="http://schemas.microsoft.com/office/powerpoint/2010/main" val="61038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.imgur.com/V9HYowa.png">
            <a:extLst>
              <a:ext uri="{FF2B5EF4-FFF2-40B4-BE49-F238E27FC236}">
                <a16:creationId xmlns:a16="http://schemas.microsoft.com/office/drawing/2014/main" id="{B523C8F8-4710-4A92-A876-026D033D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4" y="-251090"/>
            <a:ext cx="6952343" cy="764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5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pic4.zhimg.com/v2-da4a315aa6decd424ec9f83f29572107_b.jpg">
            <a:extLst>
              <a:ext uri="{FF2B5EF4-FFF2-40B4-BE49-F238E27FC236}">
                <a16:creationId xmlns:a16="http://schemas.microsoft.com/office/drawing/2014/main" id="{36D5C04A-8365-443B-805D-7E66C102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252"/>
            <a:ext cx="10471100" cy="21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1BEC23C-1274-4C77-AD79-18F00A7A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1.1 similarity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685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1BEC23C-1274-4C77-AD79-18F00A7AC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1.2 </a:t>
            </a:r>
            <a:r>
              <a:rPr lang="en-US" altLang="zh-CN" sz="3200" dirty="0" err="1"/>
              <a:t>softmax</a:t>
            </a:r>
            <a:endParaRPr lang="zh-CN" altLang="en-US" sz="3200" dirty="0"/>
          </a:p>
        </p:txBody>
      </p:sp>
      <p:pic>
        <p:nvPicPr>
          <p:cNvPr id="4098" name="Picture 2" descr="https://pic2.zhimg.com/v2-6b16e6271e83803448324e70ef5ac001_b.jpg">
            <a:extLst>
              <a:ext uri="{FF2B5EF4-FFF2-40B4-BE49-F238E27FC236}">
                <a16:creationId xmlns:a16="http://schemas.microsoft.com/office/drawing/2014/main" id="{E3A30560-9269-4A5F-AD98-67B75417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3488505"/>
            <a:ext cx="8205787" cy="14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ic3.zhimg.com/v2-3dcf9d0ea703db3045d9a60d2e7eadb2_b.jpg">
            <a:extLst>
              <a:ext uri="{FF2B5EF4-FFF2-40B4-BE49-F238E27FC236}">
                <a16:creationId xmlns:a16="http://schemas.microsoft.com/office/drawing/2014/main" id="{91E1CD37-B3C9-4CD1-A9AE-39A5F651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6680"/>
            <a:ext cx="10827299" cy="9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B56193-E1E3-49C4-A540-B35ADC518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46" y="294643"/>
            <a:ext cx="2102726" cy="19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8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.imgur.com/Kh3gwhV.png">
            <a:extLst>
              <a:ext uri="{FF2B5EF4-FFF2-40B4-BE49-F238E27FC236}">
                <a16:creationId xmlns:a16="http://schemas.microsoft.com/office/drawing/2014/main" id="{B9BC261B-D6D6-4ADF-9F92-F5C535FE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1" y="-101943"/>
            <a:ext cx="7387318" cy="706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008AD5-7AA2-4D4D-B283-76050B1F6706}"/>
              </a:ext>
            </a:extLst>
          </p:cNvPr>
          <p:cNvSpPr txBox="1"/>
          <p:nvPr/>
        </p:nvSpPr>
        <p:spPr>
          <a:xfrm>
            <a:off x="340859" y="487456"/>
            <a:ext cx="193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Sentence1(query)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B5CAD6D-4DB8-49B6-9CB8-1DDF2DAD3D91}"/>
              </a:ext>
            </a:extLst>
          </p:cNvPr>
          <p:cNvSpPr/>
          <p:nvPr/>
        </p:nvSpPr>
        <p:spPr>
          <a:xfrm>
            <a:off x="2351314" y="487456"/>
            <a:ext cx="1045937" cy="526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7638FE-C442-41D5-9F0B-FDC076647A75}"/>
              </a:ext>
            </a:extLst>
          </p:cNvPr>
          <p:cNvSpPr txBox="1"/>
          <p:nvPr/>
        </p:nvSpPr>
        <p:spPr>
          <a:xfrm>
            <a:off x="10277478" y="1043019"/>
            <a:ext cx="198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Sentence2(source)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7E8EABC1-6D27-4D7A-9AD4-C431F6B9FCF3}"/>
              </a:ext>
            </a:extLst>
          </p:cNvPr>
          <p:cNvSpPr/>
          <p:nvPr/>
        </p:nvSpPr>
        <p:spPr>
          <a:xfrm flipH="1">
            <a:off x="10559371" y="1654629"/>
            <a:ext cx="391885" cy="319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9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130B42B-2353-4946-9D76-C1A9868EA63C}"/>
              </a:ext>
            </a:extLst>
          </p:cNvPr>
          <p:cNvSpPr txBox="1"/>
          <p:nvPr/>
        </p:nvSpPr>
        <p:spPr>
          <a:xfrm>
            <a:off x="914400" y="522514"/>
            <a:ext cx="217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i.e.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EB1E9B-E018-493A-B5D2-4FCE57F7189F}"/>
              </a:ext>
            </a:extLst>
          </p:cNvPr>
          <p:cNvSpPr txBox="1"/>
          <p:nvPr/>
        </p:nvSpPr>
        <p:spPr>
          <a:xfrm>
            <a:off x="1146629" y="1582057"/>
            <a:ext cx="1026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Attention(sentence1,sentence2,) = for word in sentence1 , stack Attention(word,sentence2) </a:t>
            </a:r>
          </a:p>
          <a:p>
            <a:endParaRPr lang="en-US" altLang="zh-CN" sz="2800" b="1" dirty="0"/>
          </a:p>
          <a:p>
            <a:r>
              <a:rPr lang="en-US" altLang="zh-CN" sz="2800" b="1" dirty="0"/>
              <a:t>Attention(word,sentence2) = </a:t>
            </a:r>
            <a:endParaRPr lang="zh-CN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40A425F-3850-4C01-82B6-85F32A4B9BC4}"/>
                  </a:ext>
                </a:extLst>
              </p:cNvPr>
              <p:cNvSpPr txBox="1"/>
              <p:nvPr/>
            </p:nvSpPr>
            <p:spPr>
              <a:xfrm>
                <a:off x="5823857" y="2721398"/>
                <a:ext cx="90714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800" i="1" smtClean="0">
                          <a:latin typeface="Cambria Math" panose="02040503050406030204" pitchFamily="18" charset="0"/>
                        </a:rPr>
                        <m:t>𝛴</m:t>
                      </m:r>
                    </m:oMath>
                  </m:oMathPara>
                </a14:m>
                <a:endParaRPr lang="zh-CN" altLang="en-US" sz="48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40A425F-3850-4C01-82B6-85F32A4B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857" y="2721398"/>
                <a:ext cx="90714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BCD6D9A-1F17-4EB2-80CE-56BE52746323}"/>
              </a:ext>
            </a:extLst>
          </p:cNvPr>
          <p:cNvSpPr txBox="1"/>
          <p:nvPr/>
        </p:nvSpPr>
        <p:spPr>
          <a:xfrm>
            <a:off x="6482441" y="2813164"/>
            <a:ext cx="5956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</a:t>
            </a:r>
            <a:r>
              <a:rPr lang="en-US" altLang="zh-CN" sz="2400" b="1" dirty="0"/>
              <a:t>i  * Value(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)  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from 1 to </a:t>
            </a:r>
            <a:r>
              <a:rPr lang="en-US" altLang="zh-CN" sz="2400" b="1" dirty="0" err="1"/>
              <a:t>len</a:t>
            </a:r>
            <a:r>
              <a:rPr lang="en-US" altLang="zh-CN" sz="2400" b="1" dirty="0"/>
              <a:t>(sentence2) 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100B04-9398-43EB-8584-5D5CBF9B907D}"/>
              </a:ext>
            </a:extLst>
          </p:cNvPr>
          <p:cNvSpPr txBox="1"/>
          <p:nvPr/>
        </p:nvSpPr>
        <p:spPr>
          <a:xfrm>
            <a:off x="1385454" y="3833091"/>
            <a:ext cx="766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Value(</a:t>
            </a:r>
            <a:r>
              <a:rPr lang="en-US" altLang="zh-CN" dirty="0" err="1"/>
              <a:t>i</a:t>
            </a:r>
            <a:r>
              <a:rPr lang="en-US" altLang="zh-CN" dirty="0"/>
              <a:t>) is the </a:t>
            </a:r>
            <a:r>
              <a:rPr lang="en-US" altLang="zh-CN" dirty="0" err="1"/>
              <a:t>i-th</a:t>
            </a:r>
            <a:r>
              <a:rPr lang="en-US" altLang="zh-CN" dirty="0"/>
              <a:t> word </a:t>
            </a:r>
            <a:r>
              <a:rPr lang="en-US" altLang="zh-CN" dirty="0" err="1"/>
              <a:t>respresentation</a:t>
            </a:r>
            <a:r>
              <a:rPr lang="en-US" altLang="zh-CN" dirty="0"/>
              <a:t> of sentence2</a:t>
            </a:r>
          </a:p>
          <a:p>
            <a:r>
              <a:rPr lang="en-US" altLang="zh-CN" dirty="0"/>
              <a:t>ai is the weight of the </a:t>
            </a:r>
            <a:r>
              <a:rPr lang="en-US" altLang="zh-CN" dirty="0" err="1"/>
              <a:t>i-th</a:t>
            </a:r>
            <a:r>
              <a:rPr lang="en-US" altLang="zh-CN" dirty="0"/>
              <a:t> word, calculated by   </a:t>
            </a:r>
            <a:endParaRPr lang="zh-CN" altLang="en-US" dirty="0"/>
          </a:p>
        </p:txBody>
      </p:sp>
      <p:pic>
        <p:nvPicPr>
          <p:cNvPr id="10" name="Picture 2" descr="https://pic2.zhimg.com/v2-6b16e6271e83803448324e70ef5ac001_b.jpg">
            <a:extLst>
              <a:ext uri="{FF2B5EF4-FFF2-40B4-BE49-F238E27FC236}">
                <a16:creationId xmlns:a16="http://schemas.microsoft.com/office/drawing/2014/main" id="{9B2D7747-DEAB-4939-9FC1-D6EC3CD4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28" y="4128780"/>
            <a:ext cx="4514994" cy="8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353206-89F4-4A81-B8FA-0B7AF42F6099}"/>
              </a:ext>
            </a:extLst>
          </p:cNvPr>
          <p:cNvSpPr txBox="1"/>
          <p:nvPr/>
        </p:nvSpPr>
        <p:spPr>
          <a:xfrm>
            <a:off x="1302326" y="5255491"/>
            <a:ext cx="1026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Finally the output of attention(sentence1,sentence2) is </a:t>
            </a:r>
            <a:r>
              <a:rPr lang="en-US" altLang="zh-CN" dirty="0" err="1"/>
              <a:t>len</a:t>
            </a:r>
            <a:r>
              <a:rPr lang="en-US" altLang="zh-CN" dirty="0"/>
              <a:t>(sentnece1) * dimension of each word in Value, which is sentence2 in this case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6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ABFBA2B-F25B-47D9-9227-5C6602571E45}"/>
              </a:ext>
            </a:extLst>
          </p:cNvPr>
          <p:cNvSpPr txBox="1"/>
          <p:nvPr/>
        </p:nvSpPr>
        <p:spPr>
          <a:xfrm>
            <a:off x="655782" y="794327"/>
            <a:ext cx="636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Sentence1 = m * </a:t>
            </a:r>
            <a:r>
              <a:rPr lang="en-US" altLang="zh-CN" dirty="0" err="1"/>
              <a:t>dw</a:t>
            </a:r>
            <a:r>
              <a:rPr lang="en-US" altLang="zh-CN" dirty="0"/>
              <a:t> (</a:t>
            </a:r>
            <a:r>
              <a:rPr lang="en-US" altLang="zh-CN" dirty="0" err="1"/>
              <a:t>dw</a:t>
            </a:r>
            <a:r>
              <a:rPr lang="en-US" altLang="zh-CN" dirty="0"/>
              <a:t> is the dimension of word )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D32EE4-7621-4B36-A182-72993852778B}"/>
              </a:ext>
            </a:extLst>
          </p:cNvPr>
          <p:cNvSpPr txBox="1"/>
          <p:nvPr/>
        </p:nvSpPr>
        <p:spPr>
          <a:xfrm>
            <a:off x="655782" y="1163659"/>
            <a:ext cx="636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Sentence2 = n  * </a:t>
            </a:r>
            <a:r>
              <a:rPr lang="en-US" altLang="zh-CN" dirty="0" err="1"/>
              <a:t>dw</a:t>
            </a:r>
            <a:r>
              <a:rPr lang="en-US" altLang="zh-CN" dirty="0"/>
              <a:t> (</a:t>
            </a:r>
            <a:r>
              <a:rPr lang="en-US" altLang="zh-CN" dirty="0" err="1"/>
              <a:t>dw</a:t>
            </a:r>
            <a:r>
              <a:rPr lang="en-US" altLang="zh-CN" dirty="0"/>
              <a:t> is the dimension of word ) 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6F52C08-B349-4B3A-B536-9D7F1C081453}"/>
              </a:ext>
            </a:extLst>
          </p:cNvPr>
          <p:cNvSpPr/>
          <p:nvPr/>
        </p:nvSpPr>
        <p:spPr>
          <a:xfrm>
            <a:off x="6096000" y="1061076"/>
            <a:ext cx="1052945" cy="286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EE80D0-780D-4618-9617-31B45D17FB35}"/>
              </a:ext>
            </a:extLst>
          </p:cNvPr>
          <p:cNvSpPr txBox="1"/>
          <p:nvPr/>
        </p:nvSpPr>
        <p:spPr>
          <a:xfrm>
            <a:off x="7269016" y="1033981"/>
            <a:ext cx="270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Similarity Matrix (</a:t>
            </a:r>
            <a:r>
              <a:rPr lang="en-US" altLang="zh-CN" dirty="0" err="1"/>
              <a:t>m,n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9C1B1B-B910-437B-8A08-419AB37A19D5}"/>
              </a:ext>
            </a:extLst>
          </p:cNvPr>
          <p:cNvSpPr txBox="1"/>
          <p:nvPr/>
        </p:nvSpPr>
        <p:spPr>
          <a:xfrm>
            <a:off x="6096000" y="646545"/>
            <a:ext cx="15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 * S2 T</a:t>
            </a:r>
            <a:endParaRPr lang="zh-CN" altLang="en-US" dirty="0"/>
          </a:p>
        </p:txBody>
      </p:sp>
      <p:pic>
        <p:nvPicPr>
          <p:cNvPr id="10" name="Picture 4" descr="http://i.imgur.com/Kh3gwhV.png">
            <a:extLst>
              <a:ext uri="{FF2B5EF4-FFF2-40B4-BE49-F238E27FC236}">
                <a16:creationId xmlns:a16="http://schemas.microsoft.com/office/drawing/2014/main" id="{DD06DFC2-8DE9-41AA-85CB-7527F7D5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93" y="514142"/>
            <a:ext cx="1860293" cy="17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3A5020-8968-4249-B92A-AAC7DCAED4C1}"/>
              </a:ext>
            </a:extLst>
          </p:cNvPr>
          <p:cNvSpPr txBox="1"/>
          <p:nvPr/>
        </p:nvSpPr>
        <p:spPr>
          <a:xfrm>
            <a:off x="655781" y="1969318"/>
            <a:ext cx="63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attention matrix= for each row do </a:t>
            </a:r>
            <a:r>
              <a:rPr lang="en-US" altLang="zh-CN" dirty="0" err="1"/>
              <a:t>softmax</a:t>
            </a:r>
            <a:r>
              <a:rPr lang="en-US" altLang="zh-CN" dirty="0"/>
              <a:t>(</a:t>
            </a:r>
            <a:r>
              <a:rPr lang="en-US" altLang="zh-CN" dirty="0" err="1"/>
              <a:t>SMi</a:t>
            </a:r>
            <a:r>
              <a:rPr lang="en-US" altLang="zh-CN" dirty="0"/>
              <a:t>)         (</a:t>
            </a:r>
            <a:r>
              <a:rPr lang="en-US" altLang="zh-CN" dirty="0" err="1"/>
              <a:t>m,n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6DE0BB-7045-4D2A-A27C-C1AE3E349CB1}"/>
              </a:ext>
            </a:extLst>
          </p:cNvPr>
          <p:cNvSpPr txBox="1"/>
          <p:nvPr/>
        </p:nvSpPr>
        <p:spPr>
          <a:xfrm>
            <a:off x="655781" y="2405645"/>
            <a:ext cx="63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 = AM * Value =AM * S2 = (</a:t>
            </a:r>
            <a:r>
              <a:rPr lang="en-US" altLang="zh-CN" dirty="0" err="1"/>
              <a:t>m,dw</a:t>
            </a:r>
            <a:r>
              <a:rPr lang="en-US" altLang="zh-CN" dirty="0"/>
              <a:t>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5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3C20E4F-E27C-46A6-9B0B-A06BD6FAA290}"/>
              </a:ext>
            </a:extLst>
          </p:cNvPr>
          <p:cNvSpPr txBox="1"/>
          <p:nvPr/>
        </p:nvSpPr>
        <p:spPr>
          <a:xfrm>
            <a:off x="889330" y="465900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更进一步地：</a:t>
            </a:r>
            <a:endParaRPr lang="en-US" altLang="zh-CN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29CEFF-A5E6-4A4B-8211-9B6736746604}"/>
              </a:ext>
            </a:extLst>
          </p:cNvPr>
          <p:cNvSpPr txBox="1"/>
          <p:nvPr/>
        </p:nvSpPr>
        <p:spPr>
          <a:xfrm>
            <a:off x="889330" y="1080655"/>
            <a:ext cx="10499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我们将</a:t>
            </a:r>
            <a:r>
              <a:rPr lang="en-US" altLang="zh-CN" dirty="0"/>
              <a:t>sentence1</a:t>
            </a:r>
            <a:r>
              <a:rPr lang="zh-CN" altLang="en-US" dirty="0"/>
              <a:t>称为</a:t>
            </a:r>
            <a:r>
              <a:rPr lang="en-US" altLang="zh-CN" dirty="0"/>
              <a:t>Query </a:t>
            </a:r>
            <a:r>
              <a:rPr lang="zh-CN" altLang="en-US" dirty="0"/>
              <a:t>， </a:t>
            </a:r>
            <a:r>
              <a:rPr lang="en-US" altLang="zh-CN" dirty="0"/>
              <a:t>sentence2</a:t>
            </a:r>
            <a:r>
              <a:rPr lang="zh-CN" altLang="en-US" dirty="0"/>
              <a:t>称为 </a:t>
            </a:r>
            <a:r>
              <a:rPr lang="en-US" altLang="zh-CN" dirty="0"/>
              <a:t>Key </a:t>
            </a:r>
            <a:r>
              <a:rPr lang="zh-CN" altLang="en-US" dirty="0"/>
              <a:t>，对应的，</a:t>
            </a:r>
            <a:r>
              <a:rPr lang="en-US" altLang="zh-CN" dirty="0" err="1"/>
              <a:t>AttentionMatrix</a:t>
            </a:r>
            <a:r>
              <a:rPr lang="en-US" altLang="zh-CN" dirty="0"/>
              <a:t> </a:t>
            </a:r>
            <a:r>
              <a:rPr lang="zh-CN" altLang="en-US" dirty="0"/>
              <a:t>相乘的</a:t>
            </a:r>
            <a:r>
              <a:rPr lang="en-US" altLang="zh-CN" dirty="0"/>
              <a:t>sentence2 </a:t>
            </a:r>
            <a:r>
              <a:rPr lang="zh-CN" altLang="en-US" dirty="0"/>
              <a:t>称为</a:t>
            </a:r>
            <a:r>
              <a:rPr lang="en-US" altLang="zh-CN" dirty="0"/>
              <a:t>Value</a:t>
            </a:r>
            <a:r>
              <a:rPr lang="zh-CN" altLang="en-US" dirty="0"/>
              <a:t>。很容易得到他们的关系，</a:t>
            </a:r>
            <a:r>
              <a:rPr lang="en-US" altLang="zh-CN" dirty="0"/>
              <a:t>attention</a:t>
            </a:r>
            <a:r>
              <a:rPr lang="zh-CN" altLang="en-US" dirty="0"/>
              <a:t>（</a:t>
            </a:r>
            <a:r>
              <a:rPr lang="en-US" altLang="zh-CN" dirty="0" err="1"/>
              <a:t>q,k,v</a:t>
            </a:r>
            <a:r>
              <a:rPr lang="zh-CN" altLang="en-US" dirty="0"/>
              <a:t>）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 err="1"/>
              <a:t>softmax</a:t>
            </a:r>
            <a:r>
              <a:rPr lang="zh-CN" altLang="en-US" dirty="0"/>
              <a:t>（</a:t>
            </a:r>
            <a:r>
              <a:rPr lang="en-US" altLang="zh-CN" dirty="0"/>
              <a:t>query</a:t>
            </a:r>
            <a:r>
              <a:rPr lang="zh-CN" altLang="en-US" dirty="0"/>
              <a:t>*</a:t>
            </a:r>
            <a:r>
              <a:rPr lang="en-US" altLang="zh-CN" dirty="0"/>
              <a:t>key </a:t>
            </a:r>
            <a:r>
              <a:rPr lang="zh-CN" altLang="en-US" dirty="0"/>
              <a:t>）* </a:t>
            </a:r>
            <a:r>
              <a:rPr lang="en-US" altLang="zh-CN" dirty="0"/>
              <a:t>value</a:t>
            </a:r>
          </a:p>
          <a:p>
            <a:endParaRPr lang="en-US" altLang="zh-CN" dirty="0"/>
          </a:p>
          <a:p>
            <a:r>
              <a:rPr lang="zh-CN" altLang="en-US" dirty="0"/>
              <a:t>于是 设</a:t>
            </a:r>
            <a:r>
              <a:rPr lang="en-US" altLang="zh-CN" dirty="0"/>
              <a:t>Q</a:t>
            </a:r>
            <a:r>
              <a:rPr lang="zh-CN" altLang="en-US" dirty="0"/>
              <a:t>为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则应为 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r>
              <a:rPr lang="en-US" altLang="zh-CN" dirty="0"/>
              <a:t> 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与</a:t>
            </a:r>
            <a:r>
              <a:rPr lang="en-US" altLang="zh-CN" dirty="0"/>
              <a:t>k</a:t>
            </a:r>
            <a:r>
              <a:rPr lang="zh-CN" altLang="en-US" dirty="0"/>
              <a:t>对应，应为 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dv</a:t>
            </a:r>
          </a:p>
          <a:p>
            <a:r>
              <a:rPr lang="zh-CN" altLang="en-US" dirty="0"/>
              <a:t>这样，</a:t>
            </a:r>
            <a:r>
              <a:rPr lang="en-US" altLang="zh-CN" dirty="0"/>
              <a:t>Q</a:t>
            </a:r>
            <a:r>
              <a:rPr lang="zh-CN" altLang="en-US" dirty="0"/>
              <a:t>经由与</a:t>
            </a:r>
            <a:r>
              <a:rPr lang="en-US" altLang="zh-CN" dirty="0"/>
              <a:t>K</a:t>
            </a:r>
            <a:r>
              <a:rPr lang="zh-CN" altLang="en-US" dirty="0"/>
              <a:t>的</a:t>
            </a:r>
            <a:r>
              <a:rPr lang="en-US" altLang="zh-CN" dirty="0"/>
              <a:t>attention</a:t>
            </a:r>
            <a:r>
              <a:rPr lang="zh-CN" altLang="en-US" dirty="0"/>
              <a:t>运算（</a:t>
            </a:r>
            <a:r>
              <a:rPr lang="en-US" altLang="zh-CN" dirty="0"/>
              <a:t>Q</a:t>
            </a:r>
            <a:r>
              <a:rPr lang="zh-CN" altLang="en-US" dirty="0"/>
              <a:t>经由</a:t>
            </a:r>
            <a:r>
              <a:rPr lang="en-US" altLang="zh-CN" dirty="0"/>
              <a:t>K</a:t>
            </a:r>
            <a:r>
              <a:rPr lang="zh-CN" altLang="en-US" dirty="0"/>
              <a:t>），从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 err="1"/>
              <a:t>dw</a:t>
            </a:r>
            <a:r>
              <a:rPr lang="zh-CN" altLang="en-US" dirty="0"/>
              <a:t>的矩阵转化成了使用</a:t>
            </a:r>
            <a:r>
              <a:rPr lang="en-US" altLang="zh-CN" dirty="0"/>
              <a:t>V</a:t>
            </a:r>
            <a:r>
              <a:rPr lang="zh-CN" altLang="en-US" dirty="0"/>
              <a:t>做基底来表示的 </a:t>
            </a:r>
            <a:r>
              <a:rPr lang="en-US" altLang="zh-CN" dirty="0"/>
              <a:t>m</a:t>
            </a:r>
            <a:r>
              <a:rPr lang="zh-CN" altLang="en-US" dirty="0"/>
              <a:t>*</a:t>
            </a:r>
            <a:r>
              <a:rPr lang="en-US" altLang="zh-CN" dirty="0"/>
              <a:t>dv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018CF7-2E6E-432E-9380-8D4BABEB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44" y="3064240"/>
            <a:ext cx="4333875" cy="6667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9D3142-081B-4558-8938-ED0E915469BD}"/>
              </a:ext>
            </a:extLst>
          </p:cNvPr>
          <p:cNvSpPr txBox="1"/>
          <p:nvPr/>
        </p:nvSpPr>
        <p:spPr>
          <a:xfrm>
            <a:off x="1048326" y="4240611"/>
            <a:ext cx="6936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并且，</a:t>
            </a:r>
            <a:r>
              <a:rPr lang="en-US" altLang="zh-CN" dirty="0" err="1"/>
              <a:t>dw</a:t>
            </a:r>
            <a:r>
              <a:rPr lang="zh-CN" altLang="en-US" dirty="0"/>
              <a:t>实际上可以不等于词向量的维度，只要保证</a:t>
            </a:r>
            <a:r>
              <a:rPr lang="en-US" altLang="zh-CN" dirty="0"/>
              <a:t>QK</a:t>
            </a:r>
            <a:r>
              <a:rPr lang="zh-CN" altLang="en-US" dirty="0"/>
              <a:t>可以运算即可，因此可以设定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为</a:t>
            </a:r>
            <a:r>
              <a:rPr lang="en-US" altLang="zh-CN" dirty="0"/>
              <a:t>m*dk n*dk, </a:t>
            </a:r>
            <a:r>
              <a:rPr lang="zh-CN" altLang="en-US" dirty="0"/>
              <a:t>而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可以由维度为</a:t>
            </a:r>
            <a:r>
              <a:rPr lang="en-US" altLang="zh-CN" dirty="0"/>
              <a:t>m*dk</a:t>
            </a:r>
          </a:p>
          <a:p>
            <a:r>
              <a:rPr lang="en-US" altLang="zh-CN" dirty="0"/>
              <a:t>n*dk</a:t>
            </a:r>
            <a:r>
              <a:rPr lang="zh-CN" altLang="en-US" dirty="0"/>
              <a:t>的 </a:t>
            </a:r>
            <a:r>
              <a:rPr lang="en-US" altLang="zh-CN" dirty="0"/>
              <a:t>q </a:t>
            </a:r>
            <a:r>
              <a:rPr lang="zh-CN" altLang="en-US" dirty="0"/>
              <a:t>和 </a:t>
            </a:r>
            <a:r>
              <a:rPr lang="en-US" altLang="zh-CN" dirty="0"/>
              <a:t>k </a:t>
            </a:r>
            <a:r>
              <a:rPr lang="zh-CN" altLang="en-US" dirty="0"/>
              <a:t>经过运算得到，也就是之前提到的</a:t>
            </a:r>
            <a:r>
              <a:rPr lang="en-US" altLang="zh-CN" dirty="0"/>
              <a:t>MLP</a:t>
            </a:r>
            <a:r>
              <a:rPr lang="zh-CN" altLang="en-US" dirty="0"/>
              <a:t>网络计算相似度。可以理解为，通过</a:t>
            </a:r>
            <a:r>
              <a:rPr lang="en-US" altLang="zh-CN" dirty="0"/>
              <a:t>MLP</a:t>
            </a:r>
            <a:r>
              <a:rPr lang="zh-CN" altLang="en-US" dirty="0"/>
              <a:t>将</a:t>
            </a:r>
            <a:r>
              <a:rPr lang="en-US" altLang="zh-CN" dirty="0" err="1"/>
              <a:t>dw</a:t>
            </a:r>
            <a:r>
              <a:rPr lang="zh-CN" altLang="en-US" dirty="0"/>
              <a:t>维特征经过学习提取成为</a:t>
            </a:r>
            <a:r>
              <a:rPr lang="en-US" altLang="zh-CN" dirty="0"/>
              <a:t>dk</a:t>
            </a:r>
            <a:r>
              <a:rPr lang="zh-CN" altLang="en-US" dirty="0"/>
              <a:t>维特征</a:t>
            </a:r>
            <a:endParaRPr lang="en-US" altLang="zh-CN" dirty="0"/>
          </a:p>
          <a:p>
            <a:r>
              <a:rPr lang="zh-CN" altLang="en-US" dirty="0"/>
              <a:t>进而，我们介绍三个矩阵，</a:t>
            </a:r>
            <a:r>
              <a:rPr lang="en-US" altLang="zh-CN" dirty="0" err="1"/>
              <a:t>Wq,Wk,Wv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他们有 </a:t>
            </a:r>
            <a:r>
              <a:rPr lang="en-US" altLang="zh-CN" dirty="0"/>
              <a:t>Q = q*</a:t>
            </a:r>
            <a:r>
              <a:rPr lang="en-US" altLang="zh-CN" dirty="0" err="1"/>
              <a:t>Wq</a:t>
            </a:r>
            <a:r>
              <a:rPr lang="en-US" altLang="zh-CN" dirty="0"/>
              <a:t> K = k*</a:t>
            </a:r>
            <a:r>
              <a:rPr lang="en-US" altLang="zh-CN" dirty="0" err="1"/>
              <a:t>Wk</a:t>
            </a:r>
            <a:r>
              <a:rPr lang="en-US" altLang="zh-CN" dirty="0"/>
              <a:t> V =v*Wv ,</a:t>
            </a:r>
            <a:r>
              <a:rPr lang="zh-CN" altLang="en-US" dirty="0"/>
              <a:t>这三个矩阵的维度分别是</a:t>
            </a:r>
            <a:endParaRPr lang="en-US" altLang="zh-CN" dirty="0"/>
          </a:p>
          <a:p>
            <a:r>
              <a:rPr lang="en-US" altLang="zh-CN" dirty="0" err="1"/>
              <a:t>dw</a:t>
            </a:r>
            <a:r>
              <a:rPr lang="en-US" altLang="zh-CN" dirty="0"/>
              <a:t>*dk ,</a:t>
            </a:r>
            <a:r>
              <a:rPr lang="en-US" altLang="zh-CN" dirty="0" err="1"/>
              <a:t>dw</a:t>
            </a:r>
            <a:r>
              <a:rPr lang="en-US" altLang="zh-CN" dirty="0"/>
              <a:t>*dk , </a:t>
            </a:r>
            <a:r>
              <a:rPr lang="en-US" altLang="zh-CN" dirty="0" err="1"/>
              <a:t>dw</a:t>
            </a:r>
            <a:r>
              <a:rPr lang="en-US" altLang="zh-CN" dirty="0"/>
              <a:t>*dv</a:t>
            </a:r>
          </a:p>
        </p:txBody>
      </p:sp>
      <p:pic>
        <p:nvPicPr>
          <p:cNvPr id="15" name="Picture 4" descr="https://pic4.zhimg.com/v2-da4a315aa6decd424ec9f83f29572107_b.jpg">
            <a:extLst>
              <a:ext uri="{FF2B5EF4-FFF2-40B4-BE49-F238E27FC236}">
                <a16:creationId xmlns:a16="http://schemas.microsoft.com/office/drawing/2014/main" id="{18B3DFFB-406F-4491-B924-4C00C22A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053" y="3025567"/>
            <a:ext cx="4890027" cy="102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89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1285</Words>
  <Application>Microsoft Office PowerPoint</Application>
  <PresentationFormat>宽屏</PresentationFormat>
  <Paragraphs>71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Office 主题​​</vt:lpstr>
      <vt:lpstr>Attention and Transformer</vt:lpstr>
      <vt:lpstr>1.What is attention</vt:lpstr>
      <vt:lpstr>PowerPoint 演示文稿</vt:lpstr>
      <vt:lpstr>1.1 similarity</vt:lpstr>
      <vt:lpstr>1.2 softmax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2.Transformer</vt:lpstr>
      <vt:lpstr>Transformer的结构</vt:lpstr>
      <vt:lpstr>Transformer的工作过程</vt:lpstr>
      <vt:lpstr>PowerPoint 演示文稿</vt:lpstr>
      <vt:lpstr>PowerPoint 演示文稿</vt:lpstr>
      <vt:lpstr>PowerPoint 演示文稿</vt:lpstr>
      <vt:lpstr>bert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and Transformer</dc:title>
  <dc:creator>YyY LLL</dc:creator>
  <cp:lastModifiedBy>YyY LLL</cp:lastModifiedBy>
  <cp:revision>61</cp:revision>
  <dcterms:created xsi:type="dcterms:W3CDTF">2018-12-01T09:33:46Z</dcterms:created>
  <dcterms:modified xsi:type="dcterms:W3CDTF">2018-12-01T13:37:23Z</dcterms:modified>
</cp:coreProperties>
</file>